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7" r:id="rId2"/>
  </p:sldMasterIdLst>
  <p:notesMasterIdLst>
    <p:notesMasterId r:id="rId22"/>
  </p:notesMasterIdLst>
  <p:handoutMasterIdLst>
    <p:handoutMasterId r:id="rId23"/>
  </p:handoutMasterIdLst>
  <p:sldIdLst>
    <p:sldId id="260" r:id="rId3"/>
    <p:sldId id="271" r:id="rId4"/>
    <p:sldId id="273" r:id="rId5"/>
    <p:sldId id="258" r:id="rId6"/>
    <p:sldId id="272" r:id="rId7"/>
    <p:sldId id="261" r:id="rId8"/>
    <p:sldId id="269" r:id="rId9"/>
    <p:sldId id="270" r:id="rId10"/>
    <p:sldId id="275" r:id="rId11"/>
    <p:sldId id="276" r:id="rId12"/>
    <p:sldId id="277" r:id="rId13"/>
    <p:sldId id="278" r:id="rId14"/>
    <p:sldId id="283" r:id="rId15"/>
    <p:sldId id="284" r:id="rId16"/>
    <p:sldId id="285" r:id="rId17"/>
    <p:sldId id="266" r:id="rId18"/>
    <p:sldId id="267" r:id="rId19"/>
    <p:sldId id="268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032" autoAdjust="0"/>
  </p:normalViewPr>
  <p:slideViewPr>
    <p:cSldViewPr>
      <p:cViewPr varScale="1">
        <p:scale>
          <a:sx n="85" d="100"/>
          <a:sy n="85" d="100"/>
        </p:scale>
        <p:origin x="-4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A251C-380D-40C3-916D-87999848640D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38686-C003-4DD9-91AB-FE42C77990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82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E82-5260-4A25-9037-9A6841D8FF0F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FB1B6-7DB8-42D5-AA29-1ED5493270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16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F416CD-67A3-4CF0-A210-F6AF31AC147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257800"/>
            <a:ext cx="6019800" cy="6771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953570"/>
            <a:ext cx="6019800" cy="542544"/>
          </a:xfrm>
          <a:effectLst/>
        </p:spPr>
        <p:txBody>
          <a:bodyPr lIns="91440" tIns="45720" rIns="91440" bIns="45720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04800" y="35814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04800" y="38862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4800" y="41880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" y="44928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290C-3526-468E-860B-4D9D2196BFBC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1000" y="4191000"/>
            <a:ext cx="8382000" cy="2057399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 algn="ctr">
              <a:defRPr sz="2800" i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60000" contrast="15000"/>
          </a:blip>
          <a:stretch>
            <a:fillRect/>
          </a:stretch>
        </p:blipFill>
        <p:spPr bwMode="auto">
          <a:xfrm>
            <a:off x="685792" y="1341114"/>
            <a:ext cx="7772416" cy="2926086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F416CD-67A3-4CF0-A210-F6AF31AC147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1" name="Picture 10" descr="Fla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04171" y="0"/>
            <a:ext cx="1048623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tora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935261" cy="819912"/>
          </a:xfrm>
          <a:prstGeom prst="rect">
            <a:avLst/>
          </a:prstGeom>
        </p:spPr>
      </p:pic>
      <p:pic>
        <p:nvPicPr>
          <p:cNvPr id="14" name="Picture 13" descr="W Wailing Wal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24799" y="990600"/>
            <a:ext cx="993913" cy="838200"/>
          </a:xfrm>
          <a:prstGeom prst="rect">
            <a:avLst/>
          </a:prstGeom>
        </p:spPr>
      </p:pic>
      <p:pic>
        <p:nvPicPr>
          <p:cNvPr id="15" name="Picture 14" descr="Abraham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077200" y="1981200"/>
            <a:ext cx="786956" cy="971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650" r:id="rId1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cheinerman.net/judaism/Rituals/index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hyperlink" Target="http://www.jewfaq.org/holidayg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alakha" TargetMode="External"/><Relationship Id="rId7" Type="http://schemas.openxmlformats.org/officeDocument/2006/relationships/hyperlink" Target="http://scheinerman.net/judaism/Rituals/index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ircumsic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urple W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162800" cy="5372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Judaism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228600" y="609600"/>
            <a:ext cx="5943600" cy="307777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BUBBLUS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" name="Picture 19" descr="rabb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1371600"/>
            <a:ext cx="2057400" cy="2590800"/>
          </a:xfrm>
          <a:prstGeom prst="rect">
            <a:avLst/>
          </a:prstGeom>
        </p:spPr>
      </p:pic>
      <p:pic>
        <p:nvPicPr>
          <p:cNvPr id="21" name="Picture 20" descr="Hap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399" y="4724400"/>
            <a:ext cx="2680855" cy="18288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Mitzvah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“the fulfillment of a commandment”</a:t>
            </a:r>
          </a:p>
          <a:p>
            <a:pPr lvl="1"/>
            <a:r>
              <a:rPr lang="en-US" dirty="0" smtClean="0"/>
              <a:t>In this case, the first commandment of the Torah: “Be fruitful and multiply” as it related to marriage. </a:t>
            </a:r>
          </a:p>
          <a:p>
            <a:pPr lvl="1"/>
            <a:r>
              <a:rPr lang="en-US" dirty="0" smtClean="0"/>
              <a:t>Here the wedding symbolizes the transition from the basic Jewish institution of home and to the responsibility for the welfare of the community.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08132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3" action="ppaction://hlinksldjump"/>
              </a:rPr>
              <a:t>&gt;Back to Religious Practices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87898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beliefs</a:t>
            </a:r>
          </a:p>
        </p:txBody>
      </p:sp>
    </p:spTree>
    <p:extLst>
      <p:ext uri="{BB962C8B-B14F-4D97-AF65-F5344CB8AC3E}">
        <p14:creationId xmlns:p14="http://schemas.microsoft.com/office/powerpoint/2010/main" val="2148519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/>
          <a:lstStyle/>
          <a:p>
            <a:r>
              <a:rPr lang="en-US" dirty="0"/>
              <a:t>Passover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commemorates </a:t>
            </a:r>
            <a:r>
              <a:rPr lang="en-US" sz="2600" dirty="0"/>
              <a:t>the Exodus from </a:t>
            </a:r>
            <a:r>
              <a:rPr lang="en-US" sz="2600" dirty="0" smtClean="0"/>
              <a:t>Egypt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celebrated </a:t>
            </a:r>
            <a:r>
              <a:rPr lang="en-US" sz="2600" dirty="0"/>
              <a:t>for 7-8 days, usually over </a:t>
            </a:r>
            <a:r>
              <a:rPr lang="en-US" sz="2600" dirty="0" smtClean="0"/>
              <a:t>Easter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breads </a:t>
            </a:r>
            <a:r>
              <a:rPr lang="en-US" sz="2600" dirty="0"/>
              <a:t>and grains are avoided during this   </a:t>
            </a:r>
            <a:r>
              <a:rPr lang="en-US" sz="2600" dirty="0" smtClean="0"/>
              <a:t>holiday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Jewish </a:t>
            </a:r>
            <a:r>
              <a:rPr lang="en-US" sz="2600" dirty="0"/>
              <a:t>law prevents people going to work or school during the first two and last two days of Passover.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40964" name="Picture 4" descr="me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213" y="0"/>
            <a:ext cx="3125787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</a:t>
            </a:r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 </a:t>
            </a:r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Celebrations</a:t>
            </a:r>
          </a:p>
        </p:txBody>
      </p:sp>
    </p:spTree>
    <p:extLst>
      <p:ext uri="{BB962C8B-B14F-4D97-AF65-F5344CB8AC3E}">
        <p14:creationId xmlns:p14="http://schemas.microsoft.com/office/powerpoint/2010/main" val="1857454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/>
          <a:lstStyle/>
          <a:p>
            <a:pPr>
              <a:spcBef>
                <a:spcPct val="50000"/>
              </a:spcBef>
              <a:buFont typeface="Wingdings 2" pitchFamily="1" charset="2"/>
              <a:buChar char=""/>
            </a:pPr>
            <a:r>
              <a:rPr lang="en-US" dirty="0">
                <a:latin typeface="Trebuchet MS" pitchFamily="1" charset="0"/>
              </a:rPr>
              <a:t>Rosh Hashanah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 Jewish </a:t>
            </a:r>
            <a:r>
              <a:rPr lang="en-US" sz="2600" dirty="0">
                <a:latin typeface="Trebuchet MS" pitchFamily="1" charset="0"/>
              </a:rPr>
              <a:t>New </a:t>
            </a:r>
            <a:r>
              <a:rPr lang="en-US" sz="2600" dirty="0" smtClean="0">
                <a:latin typeface="Trebuchet MS" pitchFamily="1" charset="0"/>
              </a:rPr>
              <a:t>Year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Jews </a:t>
            </a:r>
            <a:r>
              <a:rPr lang="en-US" sz="2600" dirty="0">
                <a:latin typeface="Trebuchet MS" pitchFamily="1" charset="0"/>
              </a:rPr>
              <a:t>make resolutions and reflect on the                     past </a:t>
            </a:r>
            <a:r>
              <a:rPr lang="en-US" sz="2600" dirty="0" smtClean="0">
                <a:latin typeface="Trebuchet MS" pitchFamily="1" charset="0"/>
              </a:rPr>
              <a:t>year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Jews </a:t>
            </a:r>
            <a:r>
              <a:rPr lang="en-US" sz="2600" dirty="0">
                <a:latin typeface="Trebuchet MS" pitchFamily="1" charset="0"/>
              </a:rPr>
              <a:t>begin making mental preparations for Yom </a:t>
            </a:r>
            <a:r>
              <a:rPr lang="en-US" sz="2600" dirty="0" smtClean="0">
                <a:latin typeface="Trebuchet MS" pitchFamily="1" charset="0"/>
              </a:rPr>
              <a:t>Kippur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Worship </a:t>
            </a:r>
            <a:r>
              <a:rPr lang="en-US" sz="2600" dirty="0">
                <a:latin typeface="Trebuchet MS" pitchFamily="1" charset="0"/>
              </a:rPr>
              <a:t>takes place in the synagogues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 Celebrations</a:t>
            </a:r>
          </a:p>
        </p:txBody>
      </p:sp>
      <p:pic>
        <p:nvPicPr>
          <p:cNvPr id="5" name="Picture 4" descr="BD0645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038600"/>
            <a:ext cx="1889125" cy="187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876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Font typeface="Wingdings 2" pitchFamily="1" charset="2"/>
              <a:buChar char=""/>
            </a:pPr>
            <a:r>
              <a:rPr lang="en-US" dirty="0">
                <a:latin typeface="Trebuchet MS" pitchFamily="1" charset="0"/>
              </a:rPr>
              <a:t>Yom Kippur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Jewish </a:t>
            </a:r>
            <a:r>
              <a:rPr lang="en-US" sz="2600" dirty="0">
                <a:latin typeface="Trebuchet MS" pitchFamily="1" charset="0"/>
              </a:rPr>
              <a:t>day of </a:t>
            </a:r>
            <a:r>
              <a:rPr lang="en-US" sz="2600" dirty="0" smtClean="0">
                <a:latin typeface="Trebuchet MS" pitchFamily="1" charset="0"/>
              </a:rPr>
              <a:t>atonement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a </a:t>
            </a:r>
            <a:r>
              <a:rPr lang="en-US" sz="2600" dirty="0">
                <a:latin typeface="Trebuchet MS" pitchFamily="1" charset="0"/>
              </a:rPr>
              <a:t>day of fasting and </a:t>
            </a:r>
            <a:r>
              <a:rPr lang="en-US" sz="2600" dirty="0" smtClean="0">
                <a:latin typeface="Trebuchet MS" pitchFamily="1" charset="0"/>
              </a:rPr>
              <a:t>repentance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takes </a:t>
            </a:r>
            <a:r>
              <a:rPr lang="en-US" sz="2600" dirty="0">
                <a:latin typeface="Trebuchet MS" pitchFamily="1" charset="0"/>
              </a:rPr>
              <a:t>place in late September or </a:t>
            </a:r>
            <a:r>
              <a:rPr lang="en-US" sz="2600" dirty="0" smtClean="0">
                <a:latin typeface="Trebuchet MS" pitchFamily="1" charset="0"/>
              </a:rPr>
              <a:t>early October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most </a:t>
            </a:r>
            <a:r>
              <a:rPr lang="en-US" sz="2600" dirty="0">
                <a:latin typeface="Trebuchet MS" pitchFamily="1" charset="0"/>
              </a:rPr>
              <a:t>Jews take off from work </a:t>
            </a:r>
            <a:r>
              <a:rPr lang="en-US" sz="2600" dirty="0" smtClean="0">
                <a:latin typeface="Trebuchet MS" pitchFamily="1" charset="0"/>
              </a:rPr>
              <a:t>and school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starts </a:t>
            </a:r>
            <a:r>
              <a:rPr lang="en-US" sz="2600" dirty="0">
                <a:latin typeface="Trebuchet MS" pitchFamily="1" charset="0"/>
              </a:rPr>
              <a:t>the evening before </a:t>
            </a:r>
            <a:r>
              <a:rPr lang="en-US" sz="2600" dirty="0" smtClean="0">
                <a:latin typeface="Trebuchet MS" pitchFamily="1" charset="0"/>
              </a:rPr>
              <a:t>the day </a:t>
            </a:r>
            <a:r>
              <a:rPr lang="en-US" sz="2600" dirty="0">
                <a:latin typeface="Trebuchet MS" pitchFamily="1" charset="0"/>
              </a:rPr>
              <a:t>it is listed on the Secular </a:t>
            </a:r>
            <a:r>
              <a:rPr lang="en-US" sz="2600" dirty="0" smtClean="0">
                <a:latin typeface="Trebuchet MS" pitchFamily="1" charset="0"/>
              </a:rPr>
              <a:t>calendar</a:t>
            </a:r>
            <a:endParaRPr lang="en-US" sz="2600" dirty="0">
              <a:latin typeface="Trebuchet MS" pitchFamily="1" charset="0"/>
            </a:endParaRP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 Celebrations</a:t>
            </a:r>
          </a:p>
        </p:txBody>
      </p:sp>
      <p:pic>
        <p:nvPicPr>
          <p:cNvPr id="6" name="Picture 3" descr="BD0820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276600"/>
            <a:ext cx="1674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1350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Font typeface="Wingdings 2" pitchFamily="1" charset="2"/>
              <a:buChar char=""/>
            </a:pPr>
            <a:r>
              <a:rPr lang="en-US" dirty="0" err="1">
                <a:latin typeface="Trebuchet MS" pitchFamily="1" charset="0"/>
              </a:rPr>
              <a:t>Chanukkah</a:t>
            </a:r>
            <a:endParaRPr lang="en-US" dirty="0">
              <a:latin typeface="Trebuchet MS" pitchFamily="1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festival </a:t>
            </a:r>
            <a:r>
              <a:rPr lang="en-US" sz="2400" dirty="0">
                <a:latin typeface="Trebuchet MS" pitchFamily="1" charset="0"/>
              </a:rPr>
              <a:t>of lights </a:t>
            </a:r>
            <a:endParaRPr lang="en-US" sz="2400" dirty="0" smtClean="0">
              <a:latin typeface="Trebuchet MS" pitchFamily="1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commemorates </a:t>
            </a:r>
            <a:r>
              <a:rPr lang="en-US" sz="2400" dirty="0">
                <a:latin typeface="Trebuchet MS" pitchFamily="1" charset="0"/>
              </a:rPr>
              <a:t>the rededication </a:t>
            </a:r>
            <a:r>
              <a:rPr lang="en-US" sz="2400" dirty="0" smtClean="0">
                <a:latin typeface="Trebuchet MS" pitchFamily="1" charset="0"/>
              </a:rPr>
              <a:t>of the </a:t>
            </a:r>
            <a:r>
              <a:rPr lang="en-US" sz="2400" dirty="0">
                <a:latin typeface="Trebuchet MS" pitchFamily="1" charset="0"/>
              </a:rPr>
              <a:t>temple of Jerusalem </a:t>
            </a:r>
            <a:endParaRPr lang="en-US" sz="2400" dirty="0" smtClean="0">
              <a:latin typeface="Trebuchet MS" pitchFamily="1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the </a:t>
            </a:r>
            <a:r>
              <a:rPr lang="en-US" sz="2400" dirty="0">
                <a:latin typeface="Trebuchet MS" pitchFamily="1" charset="0"/>
              </a:rPr>
              <a:t>menorah represents the one day’s 	supply of oil that lasted the Jews eight 	days during </a:t>
            </a:r>
            <a:r>
              <a:rPr lang="en-US" sz="2400" dirty="0" smtClean="0">
                <a:latin typeface="Trebuchet MS" pitchFamily="1" charset="0"/>
              </a:rPr>
              <a:t>their </a:t>
            </a:r>
            <a:r>
              <a:rPr lang="en-US" sz="2400" dirty="0">
                <a:latin typeface="Trebuchet MS" pitchFamily="1" charset="0"/>
              </a:rPr>
              <a:t>fight against the 		</a:t>
            </a:r>
            <a:r>
              <a:rPr lang="en-US" sz="2400" dirty="0" smtClean="0">
                <a:latin typeface="Trebuchet MS" pitchFamily="1" charset="0"/>
              </a:rPr>
              <a:t>Greeks.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celebrated </a:t>
            </a:r>
            <a:r>
              <a:rPr lang="en-US" sz="2400" dirty="0">
                <a:latin typeface="Trebuchet MS" pitchFamily="1" charset="0"/>
              </a:rPr>
              <a:t>by lighting candles, playing 	games for chocolate coins, eating 		latkes, and the exchange of gifts 		amongst immediate family members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 Celebrations</a:t>
            </a:r>
          </a:p>
        </p:txBody>
      </p:sp>
      <p:pic>
        <p:nvPicPr>
          <p:cNvPr id="5" name="Picture 3" descr="large menora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8" y="0"/>
            <a:ext cx="2170112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769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brief summary of your presentation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Assessment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Directions for student assessment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Grading Rubric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2080639"/>
              </p:ext>
            </p:extLst>
          </p:nvPr>
        </p:nvGraphicFramePr>
        <p:xfrm>
          <a:off x="457200" y="1609725"/>
          <a:ext cx="7239000" cy="4663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Points Earned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Bubbles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Sub-categories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Accurate Information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Includes five 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Includes</a:t>
                      </a:r>
                      <a:r>
                        <a:rPr kumimoji="0"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five main bubbles minimum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Includes four categories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Includes four main bubbles minimum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Includes three categories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Includes three main bubbles minimum</a:t>
                      </a:r>
                    </a:p>
                    <a:p>
                      <a:pPr marL="0" algn="l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Includes two categories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Includes two main bubbles minimum</a:t>
                      </a:r>
                    </a:p>
                    <a:p>
                      <a:pPr marL="0" algn="l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Includes one category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Includes one main bubble minimum</a:t>
                      </a:r>
                    </a:p>
                    <a:p>
                      <a:pPr marL="0" algn="l" rtl="0" eaLnBrk="1" latinLnBrk="0" hangingPunct="1"/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Includes zero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categories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zero main bubbles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/>
              <a:t>Fishbane</a:t>
            </a:r>
            <a:r>
              <a:rPr lang="en-US" sz="1800" dirty="0" smtClean="0"/>
              <a:t>, M. (2011, Sept 22). The life cycle of holiness. </a:t>
            </a:r>
            <a:r>
              <a:rPr lang="en-US" sz="1800" dirty="0"/>
              <a:t>Retrieved from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scheinerman.net/judaism/Rituals/index.html</a:t>
            </a:r>
            <a:endParaRPr lang="en-US" sz="1800" dirty="0" smtClean="0"/>
          </a:p>
          <a:p>
            <a:r>
              <a:rPr lang="en-US" sz="1800" dirty="0"/>
              <a:t>Rich, T. (2011). A Gentile’s guide to the Jewish Holidays. Judaism 101. Retrieved November 1, 2011 from, </a:t>
            </a:r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www.jewfaq.org/holidayg.htm</a:t>
            </a:r>
            <a:endParaRPr lang="en-US" sz="1800" dirty="0" smtClean="0"/>
          </a:p>
          <a:p>
            <a:r>
              <a:rPr lang="en-US" sz="1800" dirty="0"/>
              <a:t>Collins, K. (2011). </a:t>
            </a:r>
            <a:r>
              <a:rPr lang="en-US" sz="1800" i="1" dirty="0"/>
              <a:t>The Torah in Modern Scholarship.</a:t>
            </a:r>
            <a:r>
              <a:rPr lang="en-US" sz="1800" dirty="0"/>
              <a:t> Retrieved October 29, 2011, from Ken Collins.com: </a:t>
            </a:r>
            <a:r>
              <a:rPr lang="en-US" sz="1800" dirty="0">
                <a:hlinkClick r:id="rId5" action="ppaction://hlinksldjump"/>
              </a:rPr>
              <a:t>http://www.kencollins.com/bible/bible-p2.htm</a:t>
            </a:r>
            <a:endParaRPr lang="en-US" sz="1800" dirty="0"/>
          </a:p>
          <a:p>
            <a:r>
              <a:rPr lang="en-US" sz="1800" dirty="0"/>
              <a:t> </a:t>
            </a:r>
            <a:r>
              <a:rPr lang="en-US" sz="1800" i="1" dirty="0"/>
              <a:t>The Torah: Five books of story, law, and property.</a:t>
            </a:r>
            <a:r>
              <a:rPr lang="en-US" sz="1800" dirty="0"/>
              <a:t> (</a:t>
            </a:r>
            <a:r>
              <a:rPr lang="en-US" sz="1800" dirty="0" err="1"/>
              <a:t>n.d.</a:t>
            </a:r>
            <a:r>
              <a:rPr lang="en-US" sz="1800" dirty="0"/>
              <a:t>). Retrieved October 29, 2011, from My Jewish Learning: </a:t>
            </a:r>
            <a:r>
              <a:rPr lang="en-US" sz="1800" dirty="0">
                <a:hlinkClick r:id="rId5" action="ppaction://hlinksldjump"/>
              </a:rPr>
              <a:t>http://www.myjewishlearning.com/texts/Bible/Torah.shtml</a:t>
            </a:r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5548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609600"/>
            <a:ext cx="990600" cy="1080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3733801"/>
            <a:ext cx="8001000" cy="24384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“In Matters concerning truth and justice there can be no distinction between big problems and small; for the general principles which determine the conduct of men are indivisible.  Whoever is careless in the truth in small matters cannot be trusted.”</a:t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Albert </a:t>
            </a:r>
            <a:r>
              <a:rPr lang="en-US" sz="2400" dirty="0" err="1" smtClean="0"/>
              <a:t>einstein</a:t>
            </a:r>
            <a:endParaRPr lang="en-US" sz="2400" dirty="0"/>
          </a:p>
        </p:txBody>
      </p:sp>
      <p:pic>
        <p:nvPicPr>
          <p:cNvPr id="14" name="Picture 13" descr="Wailing W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609600"/>
            <a:ext cx="1379438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Jew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1676399"/>
            <a:ext cx="1371600" cy="9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 descr="White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1752600"/>
            <a:ext cx="1067913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58405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the significance of Judaism</a:t>
            </a:r>
          </a:p>
          <a:p>
            <a:r>
              <a:rPr lang="en-US" dirty="0" smtClean="0"/>
              <a:t>Tell what Judaism means to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872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a brief overview of what you’ll cover in your presentation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ToraH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9416"/>
            <a:ext cx="7391400" cy="49437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word Torah is Hebrew for ‘teaching’ or ‘law</a:t>
            </a:r>
            <a:r>
              <a:rPr lang="en-US" dirty="0" smtClean="0"/>
              <a:t>’.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first five books of the Bible are called the Torah.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Torah can also refer to all Jewish law and teachings.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Moses wrote the Torah.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Torah retells</a:t>
            </a:r>
          </a:p>
          <a:p>
            <a:pPr lvl="1"/>
            <a:r>
              <a:rPr lang="en-US" dirty="0" smtClean="0"/>
              <a:t>God’s creation of the world</a:t>
            </a:r>
          </a:p>
          <a:p>
            <a:pPr lvl="1"/>
            <a:r>
              <a:rPr lang="en-US" dirty="0" smtClean="0"/>
              <a:t>The selection and growth of the family of Abraham and Sarah</a:t>
            </a:r>
          </a:p>
          <a:p>
            <a:pPr lvl="1"/>
            <a:r>
              <a:rPr lang="en-US" dirty="0" smtClean="0"/>
              <a:t>The exile and redemption from Egypt of that “family –become-nation” known as Israel</a:t>
            </a:r>
          </a:p>
          <a:p>
            <a:pPr lvl="1"/>
            <a:r>
              <a:rPr lang="en-US" dirty="0" smtClean="0"/>
              <a:t>Israel’s wanderings through the desert until they return to the land of Canaan</a:t>
            </a:r>
          </a:p>
          <a:p>
            <a:pPr lvl="1"/>
            <a:r>
              <a:rPr lang="en-US" dirty="0" smtClean="0"/>
              <a:t>Israel’s covenanted relationship with God</a:t>
            </a:r>
          </a:p>
          <a:p>
            <a:pPr lvl="1"/>
            <a:r>
              <a:rPr lang="en-US" dirty="0" smtClean="0"/>
              <a:t>God’s  rules for governing a just society and</a:t>
            </a:r>
          </a:p>
          <a:p>
            <a:pPr lvl="1"/>
            <a:r>
              <a:rPr lang="en-US" dirty="0" smtClean="0"/>
              <a:t>God’s rules for establishing appropriate worship.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45898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History- How it emerged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timeline of the important historical events</a:t>
            </a:r>
          </a:p>
        </p:txBody>
      </p:sp>
      <p:graphicFrame>
        <p:nvGraphicFramePr>
          <p:cNvPr id="11" name="Group 85"/>
          <p:cNvGraphicFramePr>
            <a:graphicFrameLocks/>
          </p:cNvGraphicFramePr>
          <p:nvPr/>
        </p:nvGraphicFramePr>
        <p:xfrm>
          <a:off x="457200" y="3276600"/>
          <a:ext cx="8229600" cy="2286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Event 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st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nd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rd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Description of Event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Practices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953184"/>
          </a:xfrm>
        </p:spPr>
        <p:txBody>
          <a:bodyPr/>
          <a:lstStyle/>
          <a:p>
            <a:r>
              <a:rPr lang="en-US" dirty="0" smtClean="0"/>
              <a:t>Jewish ritual and religious observances are grounded in Jewish Law, </a:t>
            </a:r>
            <a:r>
              <a:rPr lang="en-US" b="1" i="1" dirty="0" smtClean="0">
                <a:hlinkClick r:id="rId3"/>
              </a:rPr>
              <a:t>Halakhah</a:t>
            </a:r>
            <a:r>
              <a:rPr lang="en-US" b="1" i="1" dirty="0" smtClean="0"/>
              <a:t>, </a:t>
            </a:r>
            <a:r>
              <a:rPr lang="en-US" dirty="0" smtClean="0"/>
              <a:t>meaning “the path one walks”.</a:t>
            </a:r>
            <a:r>
              <a:rPr lang="en-US" b="1" i="1" dirty="0" smtClean="0"/>
              <a:t> </a:t>
            </a:r>
            <a:r>
              <a:rPr lang="en-US" dirty="0" smtClean="0"/>
              <a:t>Below are the three most common Jewish practices observed.</a:t>
            </a:r>
          </a:p>
          <a:p>
            <a:r>
              <a:rPr lang="en-US" dirty="0" smtClean="0">
                <a:hlinkClick r:id="rId4" action="ppaction://hlinksldjump"/>
              </a:rPr>
              <a:t>Brit </a:t>
            </a:r>
            <a:r>
              <a:rPr lang="en-US" dirty="0" err="1" smtClean="0">
                <a:hlinkClick r:id="rId4" action="ppaction://hlinksldjump"/>
              </a:rPr>
              <a:t>Milah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Bar Mitzvah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Mitzvah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85800" y="5931932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Visit </a:t>
            </a:r>
            <a:r>
              <a:rPr lang="en-US" dirty="0" smtClean="0">
                <a:hlinkClick r:id="rId7"/>
              </a:rPr>
              <a:t>Rabbi </a:t>
            </a:r>
            <a:r>
              <a:rPr lang="en-US" dirty="0" err="1" smtClean="0">
                <a:hlinkClick r:id="rId7"/>
              </a:rPr>
              <a:t>Scheinerman’s</a:t>
            </a:r>
            <a:r>
              <a:rPr lang="en-US" dirty="0" smtClean="0">
                <a:hlinkClick r:id="rId7"/>
              </a:rPr>
              <a:t> </a:t>
            </a:r>
            <a:r>
              <a:rPr lang="en-US" dirty="0" smtClean="0"/>
              <a:t>Judaism website to discover other Jewish practices.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 </a:t>
            </a:r>
            <a:r>
              <a:rPr lang="en-US" dirty="0" err="1" smtClean="0"/>
              <a:t>Milah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419784"/>
          </a:xfrm>
        </p:spPr>
        <p:txBody>
          <a:bodyPr/>
          <a:lstStyle/>
          <a:p>
            <a:r>
              <a:rPr lang="en-US" dirty="0" smtClean="0"/>
              <a:t>Meaning “Covenant of Circumcision”</a:t>
            </a:r>
          </a:p>
          <a:p>
            <a:pPr lvl="1"/>
            <a:r>
              <a:rPr lang="en-US" dirty="0" smtClean="0"/>
              <a:t>This ceremony confirms the transition of the male infant from being a child of Adam, to a member of the Jewish people thus entering the “covenant of Abraham”.</a:t>
            </a:r>
          </a:p>
          <a:p>
            <a:pPr lvl="1"/>
            <a:r>
              <a:rPr lang="en-US" dirty="0" smtClean="0"/>
              <a:t>Upon the birth of a male child, </a:t>
            </a:r>
            <a:r>
              <a:rPr lang="en-US" dirty="0" smtClean="0">
                <a:hlinkClick r:id="rId3"/>
              </a:rPr>
              <a:t>circumcision</a:t>
            </a:r>
            <a:r>
              <a:rPr lang="en-US" dirty="0" smtClean="0"/>
              <a:t> can be expected before 8 days has expired.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6008132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4" action="ppaction://hlinksldjump"/>
              </a:rPr>
              <a:t>&gt;Back to Religious Practices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Mitzvah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“son of the commandments”</a:t>
            </a:r>
          </a:p>
          <a:p>
            <a:pPr lvl="1"/>
            <a:r>
              <a:rPr lang="en-US" dirty="0" smtClean="0"/>
              <a:t>From youth, a boy will not formally be a member of the </a:t>
            </a:r>
            <a:r>
              <a:rPr lang="en-US" dirty="0" err="1" smtClean="0"/>
              <a:t>Halakhic</a:t>
            </a:r>
            <a:r>
              <a:rPr lang="en-US" dirty="0" smtClean="0"/>
              <a:t> community until he turns thirteen.</a:t>
            </a:r>
          </a:p>
          <a:p>
            <a:pPr lvl="1"/>
            <a:r>
              <a:rPr lang="en-US" dirty="0" smtClean="0"/>
              <a:t>This ceremony bestows full responsibility and devotion on learning the Torah.</a:t>
            </a:r>
          </a:p>
          <a:p>
            <a:pPr lvl="1"/>
            <a:r>
              <a:rPr lang="en-US" dirty="0" smtClean="0"/>
              <a:t>The same ceremony for girls is called </a:t>
            </a:r>
            <a:r>
              <a:rPr lang="en-US" i="1" dirty="0" smtClean="0"/>
              <a:t>bat mitzvah</a:t>
            </a:r>
            <a:r>
              <a:rPr lang="en-US" dirty="0" smtClean="0"/>
              <a:t>, meaning “daughter of the commandments”.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08132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3" action="ppaction://hlinksldjump"/>
              </a:rPr>
              <a:t>&gt;Back to Religious Practices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22479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CAE980-492A-4C6E-B138-598EA0BED2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797</Words>
  <Application>Microsoft Office PowerPoint</Application>
  <PresentationFormat>On-screen Show (4:3)</PresentationFormat>
  <Paragraphs>153</Paragraphs>
  <Slides>19</Slides>
  <Notes>19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Opulent</vt:lpstr>
      <vt:lpstr>Judaism</vt:lpstr>
      <vt:lpstr>“In Matters concerning truth and justice there can be no distinction between big problems and small; for the general principles which determine the conduct of men are indivisible.  Whoever is careless in the truth in small matters cannot be trusted.”  Albert einstein</vt:lpstr>
      <vt:lpstr>Introduction</vt:lpstr>
      <vt:lpstr>Objectives</vt:lpstr>
      <vt:lpstr>The ToraH </vt:lpstr>
      <vt:lpstr>History- How it emerged</vt:lpstr>
      <vt:lpstr>Religious Practices</vt:lpstr>
      <vt:lpstr>Brit Milah</vt:lpstr>
      <vt:lpstr>Bar Mitzvah</vt:lpstr>
      <vt:lpstr>Mitzvah</vt:lpstr>
      <vt:lpstr>Beliefs</vt:lpstr>
      <vt:lpstr>PowerPoint Presentation</vt:lpstr>
      <vt:lpstr>PowerPoint Presentation</vt:lpstr>
      <vt:lpstr>PowerPoint Presentation</vt:lpstr>
      <vt:lpstr>PowerPoint Presentation</vt:lpstr>
      <vt:lpstr>Conclusion</vt:lpstr>
      <vt:lpstr>Student Assessment</vt:lpstr>
      <vt:lpstr>Grading Rubric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2011-10-30T16:30:17Z</dcterms:created>
  <dcterms:modified xsi:type="dcterms:W3CDTF">2011-11-02T10:03:03Z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TC103524729990</vt:lpwstr>
  </property>
</Properties>
</file>